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Calibri" panose="020F0502020204030204" pitchFamily="34" charset="0"/>
      <p:regular r:id="rId8"/>
      <p:bold r:id="rId9"/>
      <p:italic r:id="rId10"/>
      <p:boldItalic r:id="rId11"/>
    </p:embeddedFont>
    <p:embeddedFont>
      <p:font typeface="Open Sans"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10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4.svg"/><Relationship Id="rId4"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6401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SeatFlow — Smart Seat Booking System</a:t>
            </a:r>
            <a:endParaRPr lang="en-US" sz="4450" dirty="0"/>
          </a:p>
        </p:txBody>
      </p:sp>
      <p:sp>
        <p:nvSpPr>
          <p:cNvPr id="4" name="Text 1"/>
          <p:cNvSpPr/>
          <p:nvPr/>
        </p:nvSpPr>
        <p:spPr>
          <a:xfrm>
            <a:off x="6280190" y="432173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 full-stack web application for batch-based office desk reservation</a:t>
            </a:r>
            <a:endParaRPr lang="en-US" sz="1750" dirty="0"/>
          </a:p>
        </p:txBody>
      </p:sp>
      <p:sp>
        <p:nvSpPr>
          <p:cNvPr id="5" name="Text 2"/>
          <p:cNvSpPr/>
          <p:nvPr/>
        </p:nvSpPr>
        <p:spPr>
          <a:xfrm>
            <a:off x="6280190" y="4939784"/>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403C4E"/>
                </a:solidFill>
                <a:latin typeface="Open Sans" pitchFamily="34" charset="0"/>
                <a:ea typeface="Open Sans" pitchFamily="34" charset="-122"/>
                <a:cs typeface="Open Sans" pitchFamily="34" charset="-120"/>
              </a:rPr>
              <a:t>By:</a:t>
            </a:r>
            <a:r>
              <a:rPr lang="en-US" sz="1750" dirty="0">
                <a:solidFill>
                  <a:srgbClr val="403C4E"/>
                </a:solidFill>
                <a:latin typeface="Open Sans" pitchFamily="34" charset="0"/>
                <a:ea typeface="Open Sans" pitchFamily="34" charset="-122"/>
                <a:cs typeface="Open Sans" pitchFamily="34" charset="-120"/>
              </a:rPr>
              <a:t> Kartikeya | </a:t>
            </a:r>
            <a:r>
              <a:rPr lang="en-US" sz="1750" b="1" dirty="0">
                <a:solidFill>
                  <a:srgbClr val="403C4E"/>
                </a:solidFill>
                <a:latin typeface="Open Sans" pitchFamily="34" charset="0"/>
                <a:ea typeface="Open Sans" pitchFamily="34" charset="-122"/>
                <a:cs typeface="Open Sans" pitchFamily="34" charset="-120"/>
              </a:rPr>
              <a:t>Tech Stack:</a:t>
            </a:r>
            <a:r>
              <a:rPr lang="en-US" sz="1750" dirty="0">
                <a:solidFill>
                  <a:srgbClr val="403C4E"/>
                </a:solidFill>
                <a:latin typeface="Open Sans" pitchFamily="34" charset="0"/>
                <a:ea typeface="Open Sans" pitchFamily="34" charset="-122"/>
                <a:cs typeface="Open Sans" pitchFamily="34" charset="-120"/>
              </a:rPr>
              <a:t> React · Node.js · Express · MongoDB · Tailwind CSS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7240" y="642938"/>
            <a:ext cx="5552361" cy="693896"/>
          </a:xfrm>
          <a:prstGeom prst="rect">
            <a:avLst/>
          </a:prstGeom>
          <a:noFill/>
          <a:ln/>
        </p:spPr>
        <p:txBody>
          <a:bodyPr wrap="none" lIns="0" tIns="0" rIns="0" bIns="0" rtlCol="0" anchor="t"/>
          <a:lstStyle/>
          <a:p>
            <a:pPr marL="0" indent="0" algn="l">
              <a:lnSpc>
                <a:spcPts val="5450"/>
              </a:lnSpc>
              <a:buNone/>
            </a:pPr>
            <a:r>
              <a:rPr lang="en-US" sz="4350" b="1" dirty="0">
                <a:solidFill>
                  <a:srgbClr val="403C4E"/>
                </a:solidFill>
                <a:latin typeface="Merriweather Bold" pitchFamily="34" charset="0"/>
                <a:ea typeface="Merriweather Bold" pitchFamily="34" charset="-122"/>
                <a:cs typeface="Merriweather Bold" pitchFamily="34" charset="-120"/>
              </a:rPr>
              <a:t>What is SeatFlow?</a:t>
            </a:r>
            <a:endParaRPr lang="en-US" sz="4350" dirty="0"/>
          </a:p>
        </p:txBody>
      </p:sp>
      <p:sp>
        <p:nvSpPr>
          <p:cNvPr id="3" name="Text 1"/>
          <p:cNvSpPr/>
          <p:nvPr/>
        </p:nvSpPr>
        <p:spPr>
          <a:xfrm>
            <a:off x="777240" y="1880354"/>
            <a:ext cx="3331369" cy="416362"/>
          </a:xfrm>
          <a:prstGeom prst="rect">
            <a:avLst/>
          </a:prstGeom>
          <a:noFill/>
          <a:ln/>
        </p:spPr>
        <p:txBody>
          <a:bodyPr wrap="none" lIns="0" tIns="0" rIns="0" bIns="0" rtlCol="0" anchor="t"/>
          <a:lstStyle/>
          <a:p>
            <a:pPr marL="0" indent="0" algn="l">
              <a:lnSpc>
                <a:spcPts val="3250"/>
              </a:lnSpc>
              <a:buNone/>
            </a:pPr>
            <a:r>
              <a:rPr lang="en-US" sz="2600" b="1" dirty="0">
                <a:solidFill>
                  <a:srgbClr val="403C4E"/>
                </a:solidFill>
                <a:latin typeface="Merriweather Bold" pitchFamily="34" charset="0"/>
                <a:ea typeface="Merriweather Bold" pitchFamily="34" charset="-122"/>
                <a:cs typeface="Merriweather Bold" pitchFamily="34" charset="-120"/>
              </a:rPr>
              <a:t>The Problem</a:t>
            </a:r>
            <a:endParaRPr lang="en-US" sz="2600" dirty="0"/>
          </a:p>
        </p:txBody>
      </p:sp>
      <p:sp>
        <p:nvSpPr>
          <p:cNvPr id="4" name="Text 2"/>
          <p:cNvSpPr/>
          <p:nvPr/>
        </p:nvSpPr>
        <p:spPr>
          <a:xfrm>
            <a:off x="777240" y="2514124"/>
            <a:ext cx="6267093" cy="2108835"/>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Offices with hybrid and rotation schedules face a complex challenge: how do you fairly allocate limited desks among employees working in different batches? Manual seat allocation leads to conflicts, double bookings, and wasted seats. When someone cancels, that desk sits empty instead of being offered to others who need it.</a:t>
            </a:r>
            <a:endParaRPr lang="en-US" sz="1700" dirty="0"/>
          </a:p>
        </p:txBody>
      </p:sp>
      <p:sp>
        <p:nvSpPr>
          <p:cNvPr id="5" name="Text 3"/>
          <p:cNvSpPr/>
          <p:nvPr/>
        </p:nvSpPr>
        <p:spPr>
          <a:xfrm>
            <a:off x="7593687" y="1880354"/>
            <a:ext cx="3331369" cy="416362"/>
          </a:xfrm>
          <a:prstGeom prst="rect">
            <a:avLst/>
          </a:prstGeom>
          <a:noFill/>
          <a:ln/>
        </p:spPr>
        <p:txBody>
          <a:bodyPr wrap="none" lIns="0" tIns="0" rIns="0" bIns="0" rtlCol="0" anchor="t"/>
          <a:lstStyle/>
          <a:p>
            <a:pPr marL="0" indent="0" algn="l">
              <a:lnSpc>
                <a:spcPts val="3250"/>
              </a:lnSpc>
              <a:buNone/>
            </a:pPr>
            <a:r>
              <a:rPr lang="en-US" sz="2600" b="1" dirty="0">
                <a:solidFill>
                  <a:srgbClr val="403C4E"/>
                </a:solidFill>
                <a:latin typeface="Merriweather Bold" pitchFamily="34" charset="0"/>
                <a:ea typeface="Merriweather Bold" pitchFamily="34" charset="-122"/>
                <a:cs typeface="Merriweather Bold" pitchFamily="34" charset="-120"/>
              </a:rPr>
              <a:t>The Solution</a:t>
            </a:r>
            <a:endParaRPr lang="en-US" sz="2600" dirty="0"/>
          </a:p>
        </p:txBody>
      </p:sp>
      <p:sp>
        <p:nvSpPr>
          <p:cNvPr id="6" name="Text 4"/>
          <p:cNvSpPr/>
          <p:nvPr/>
        </p:nvSpPr>
        <p:spPr>
          <a:xfrm>
            <a:off x="7593687" y="2514124"/>
            <a:ext cx="6267093" cy="1405890"/>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SeatFlow is a web-based seat booking platform that manages </a:t>
            </a:r>
            <a:r>
              <a:rPr lang="en-US" sz="1700" b="1" dirty="0">
                <a:solidFill>
                  <a:srgbClr val="403C4E"/>
                </a:solidFill>
                <a:latin typeface="Open Sans" pitchFamily="34" charset="0"/>
                <a:ea typeface="Open Sans" pitchFamily="34" charset="-122"/>
                <a:cs typeface="Open Sans" pitchFamily="34" charset="-120"/>
              </a:rPr>
              <a:t>50 office desks</a:t>
            </a:r>
            <a:r>
              <a:rPr lang="en-US" sz="1700" dirty="0">
                <a:solidFill>
                  <a:srgbClr val="403C4E"/>
                </a:solidFill>
                <a:latin typeface="Open Sans" pitchFamily="34" charset="0"/>
                <a:ea typeface="Open Sans" pitchFamily="34" charset="-122"/>
                <a:cs typeface="Open Sans" pitchFamily="34" charset="-120"/>
              </a:rPr>
              <a:t> across </a:t>
            </a:r>
            <a:r>
              <a:rPr lang="en-US" sz="1700" b="1" dirty="0">
                <a:solidFill>
                  <a:srgbClr val="403C4E"/>
                </a:solidFill>
                <a:latin typeface="Open Sans" pitchFamily="34" charset="0"/>
                <a:ea typeface="Open Sans" pitchFamily="34" charset="-122"/>
                <a:cs typeface="Open Sans" pitchFamily="34" charset="-120"/>
              </a:rPr>
              <a:t>2 employee batches</a:t>
            </a:r>
            <a:r>
              <a:rPr lang="en-US" sz="1700" dirty="0">
                <a:solidFill>
                  <a:srgbClr val="403C4E"/>
                </a:solidFill>
                <a:latin typeface="Open Sans" pitchFamily="34" charset="0"/>
                <a:ea typeface="Open Sans" pitchFamily="34" charset="-122"/>
                <a:cs typeface="Open Sans" pitchFamily="34" charset="-120"/>
              </a:rPr>
              <a:t>. It enforces batch-specific schedules automatically and intelligently converts cancelled seats into flex opportunities.</a:t>
            </a:r>
            <a:endParaRPr lang="en-US" sz="1700" dirty="0"/>
          </a:p>
        </p:txBody>
      </p:sp>
      <p:sp>
        <p:nvSpPr>
          <p:cNvPr id="7" name="Shape 5"/>
          <p:cNvSpPr/>
          <p:nvPr/>
        </p:nvSpPr>
        <p:spPr>
          <a:xfrm>
            <a:off x="777240" y="5063133"/>
            <a:ext cx="4213622" cy="2523411"/>
          </a:xfrm>
          <a:prstGeom prst="roundRect">
            <a:avLst>
              <a:gd name="adj" fmla="val 3697"/>
            </a:avLst>
          </a:prstGeom>
          <a:solidFill>
            <a:srgbClr val="FFD8CC"/>
          </a:solidFill>
          <a:ln w="7620">
            <a:solidFill>
              <a:srgbClr val="E5BEB2"/>
            </a:solidFill>
            <a:prstDash val="solid"/>
          </a:ln>
        </p:spPr>
      </p:sp>
      <p:sp>
        <p:nvSpPr>
          <p:cNvPr id="8" name="Shape 6"/>
          <p:cNvSpPr/>
          <p:nvPr/>
        </p:nvSpPr>
        <p:spPr>
          <a:xfrm>
            <a:off x="1006912" y="5292804"/>
            <a:ext cx="666274" cy="666274"/>
          </a:xfrm>
          <a:prstGeom prst="roundRect">
            <a:avLst>
              <a:gd name="adj" fmla="val 13722711"/>
            </a:avLst>
          </a:prstGeom>
          <a:solidFill>
            <a:srgbClr val="FFAD94"/>
          </a:solidFill>
          <a:ln/>
        </p:spPr>
      </p:sp>
      <p:pic>
        <p:nvPicPr>
          <p:cNvPr id="9"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90149" y="5475923"/>
            <a:ext cx="299799" cy="299799"/>
          </a:xfrm>
          <a:prstGeom prst="rect">
            <a:avLst/>
          </a:prstGeom>
        </p:spPr>
      </p:pic>
      <p:sp>
        <p:nvSpPr>
          <p:cNvPr id="10" name="Text 7"/>
          <p:cNvSpPr/>
          <p:nvPr/>
        </p:nvSpPr>
        <p:spPr>
          <a:xfrm>
            <a:off x="1006912" y="6176486"/>
            <a:ext cx="3328392" cy="347067"/>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Batch-Based Scheduling</a:t>
            </a:r>
            <a:endParaRPr lang="en-US" sz="2150" dirty="0"/>
          </a:p>
        </p:txBody>
      </p:sp>
      <p:sp>
        <p:nvSpPr>
          <p:cNvPr id="11" name="Text 8"/>
          <p:cNvSpPr/>
          <p:nvPr/>
        </p:nvSpPr>
        <p:spPr>
          <a:xfrm>
            <a:off x="1006912" y="6653927"/>
            <a:ext cx="3754279" cy="702945"/>
          </a:xfrm>
          <a:prstGeom prst="rect">
            <a:avLst/>
          </a:prstGeom>
          <a:noFill/>
          <a:ln/>
        </p:spPr>
        <p:txBody>
          <a:bodyPr wrap="squar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Batch 1 (Mon–Wed), Batch 2 (Thu–Fri)</a:t>
            </a:r>
            <a:endParaRPr lang="en-US" sz="1700" dirty="0"/>
          </a:p>
        </p:txBody>
      </p:sp>
      <p:sp>
        <p:nvSpPr>
          <p:cNvPr id="12" name="Shape 9"/>
          <p:cNvSpPr/>
          <p:nvPr/>
        </p:nvSpPr>
        <p:spPr>
          <a:xfrm>
            <a:off x="5208270" y="5063133"/>
            <a:ext cx="4213741" cy="2523411"/>
          </a:xfrm>
          <a:prstGeom prst="roundRect">
            <a:avLst>
              <a:gd name="adj" fmla="val 3697"/>
            </a:avLst>
          </a:prstGeom>
          <a:solidFill>
            <a:srgbClr val="FFD8CC"/>
          </a:solidFill>
          <a:ln w="7620">
            <a:solidFill>
              <a:srgbClr val="E5BEB2"/>
            </a:solidFill>
            <a:prstDash val="solid"/>
          </a:ln>
        </p:spPr>
      </p:sp>
      <p:sp>
        <p:nvSpPr>
          <p:cNvPr id="13" name="Shape 10"/>
          <p:cNvSpPr/>
          <p:nvPr/>
        </p:nvSpPr>
        <p:spPr>
          <a:xfrm>
            <a:off x="5437942" y="5292804"/>
            <a:ext cx="666274" cy="666274"/>
          </a:xfrm>
          <a:prstGeom prst="roundRect">
            <a:avLst>
              <a:gd name="adj" fmla="val 13722711"/>
            </a:avLst>
          </a:prstGeom>
          <a:solidFill>
            <a:srgbClr val="FFAD94"/>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621179" y="5475923"/>
            <a:ext cx="299799" cy="299799"/>
          </a:xfrm>
          <a:prstGeom prst="rect">
            <a:avLst/>
          </a:prstGeom>
        </p:spPr>
      </p:pic>
      <p:sp>
        <p:nvSpPr>
          <p:cNvPr id="15" name="Text 11"/>
          <p:cNvSpPr/>
          <p:nvPr/>
        </p:nvSpPr>
        <p:spPr>
          <a:xfrm>
            <a:off x="5437942" y="6176486"/>
            <a:ext cx="2776180" cy="347067"/>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Two Seat Types</a:t>
            </a:r>
            <a:endParaRPr lang="en-US" sz="2150" dirty="0"/>
          </a:p>
        </p:txBody>
      </p:sp>
      <p:sp>
        <p:nvSpPr>
          <p:cNvPr id="16" name="Text 12"/>
          <p:cNvSpPr/>
          <p:nvPr/>
        </p:nvSpPr>
        <p:spPr>
          <a:xfrm>
            <a:off x="5437942" y="6653927"/>
            <a:ext cx="3754398" cy="351472"/>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40 Regular + 10 Flex seats</a:t>
            </a:r>
            <a:endParaRPr lang="en-US" sz="1700" dirty="0"/>
          </a:p>
        </p:txBody>
      </p:sp>
      <p:sp>
        <p:nvSpPr>
          <p:cNvPr id="17" name="Shape 13"/>
          <p:cNvSpPr/>
          <p:nvPr/>
        </p:nvSpPr>
        <p:spPr>
          <a:xfrm>
            <a:off x="9639419" y="5063133"/>
            <a:ext cx="4213741" cy="2523411"/>
          </a:xfrm>
          <a:prstGeom prst="roundRect">
            <a:avLst>
              <a:gd name="adj" fmla="val 3697"/>
            </a:avLst>
          </a:prstGeom>
          <a:solidFill>
            <a:srgbClr val="FFD8CC"/>
          </a:solidFill>
          <a:ln w="7620">
            <a:solidFill>
              <a:srgbClr val="E5BEB2"/>
            </a:solidFill>
            <a:prstDash val="solid"/>
          </a:ln>
        </p:spPr>
      </p:sp>
      <p:sp>
        <p:nvSpPr>
          <p:cNvPr id="18" name="Shape 14"/>
          <p:cNvSpPr/>
          <p:nvPr/>
        </p:nvSpPr>
        <p:spPr>
          <a:xfrm>
            <a:off x="9869091" y="5292804"/>
            <a:ext cx="666274" cy="666274"/>
          </a:xfrm>
          <a:prstGeom prst="roundRect">
            <a:avLst>
              <a:gd name="adj" fmla="val 13722711"/>
            </a:avLst>
          </a:prstGeom>
          <a:solidFill>
            <a:srgbClr val="FFAD94"/>
          </a:solidFill>
          <a:ln/>
        </p:spPr>
      </p:sp>
      <p:pic>
        <p:nvPicPr>
          <p:cNvPr id="19"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052328" y="5475923"/>
            <a:ext cx="299799" cy="299799"/>
          </a:xfrm>
          <a:prstGeom prst="rect">
            <a:avLst/>
          </a:prstGeom>
        </p:spPr>
      </p:pic>
      <p:sp>
        <p:nvSpPr>
          <p:cNvPr id="20" name="Text 15"/>
          <p:cNvSpPr/>
          <p:nvPr/>
        </p:nvSpPr>
        <p:spPr>
          <a:xfrm>
            <a:off x="9869091" y="6176486"/>
            <a:ext cx="3040975" cy="347067"/>
          </a:xfrm>
          <a:prstGeom prst="rect">
            <a:avLst/>
          </a:prstGeom>
          <a:noFill/>
          <a:ln/>
        </p:spPr>
        <p:txBody>
          <a:bodyPr wrap="none" lIns="0" tIns="0" rIns="0" bIns="0" rtlCol="0" anchor="t"/>
          <a:lstStyle/>
          <a:p>
            <a:pPr marL="0" indent="0" algn="l">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Secure Authentication</a:t>
            </a:r>
            <a:endParaRPr lang="en-US" sz="2150" dirty="0"/>
          </a:p>
        </p:txBody>
      </p:sp>
      <p:sp>
        <p:nvSpPr>
          <p:cNvPr id="21" name="Text 16"/>
          <p:cNvSpPr/>
          <p:nvPr/>
        </p:nvSpPr>
        <p:spPr>
          <a:xfrm>
            <a:off x="9869091" y="6653927"/>
            <a:ext cx="3754398" cy="351472"/>
          </a:xfrm>
          <a:prstGeom prst="rect">
            <a:avLst/>
          </a:prstGeom>
          <a:noFill/>
          <a:ln/>
        </p:spPr>
        <p:txBody>
          <a:bodyPr wrap="none" lIns="0" tIns="0" rIns="0" bIns="0" rtlCol="0" anchor="t"/>
          <a:lstStyle/>
          <a:p>
            <a:pPr marL="0" indent="0" algn="l">
              <a:lnSpc>
                <a:spcPts val="2750"/>
              </a:lnSpc>
              <a:buNone/>
            </a:pPr>
            <a:r>
              <a:rPr lang="en-US" sz="1700" dirty="0">
                <a:solidFill>
                  <a:srgbClr val="403C4E"/>
                </a:solidFill>
                <a:latin typeface="Open Sans" pitchFamily="34" charset="0"/>
                <a:ea typeface="Open Sans" pitchFamily="34" charset="-122"/>
                <a:cs typeface="Open Sans" pitchFamily="34" charset="-120"/>
              </a:rPr>
              <a:t>JWT tokens with bcrypt hashing</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17168" y="1614964"/>
            <a:ext cx="5098018" cy="384691"/>
          </a:xfrm>
          <a:prstGeom prst="rect">
            <a:avLst/>
          </a:prstGeom>
          <a:noFill/>
          <a:ln/>
        </p:spPr>
        <p:txBody>
          <a:bodyPr wrap="none" lIns="0" tIns="0" rIns="0" bIns="0" rtlCol="0" anchor="t"/>
          <a:lstStyle/>
          <a:p>
            <a:pPr marL="0" indent="0" algn="l">
              <a:lnSpc>
                <a:spcPts val="3000"/>
              </a:lnSpc>
              <a:buNone/>
            </a:pPr>
            <a:r>
              <a:rPr lang="en-US" sz="2400" b="1" dirty="0">
                <a:solidFill>
                  <a:srgbClr val="403C4E"/>
                </a:solidFill>
                <a:latin typeface="Merriweather Bold" pitchFamily="34" charset="0"/>
                <a:ea typeface="Merriweather Bold" pitchFamily="34" charset="-122"/>
                <a:cs typeface="Merriweather Bold" pitchFamily="34" charset="-120"/>
              </a:rPr>
              <a:t>System Architecture &amp; Tech Stack</a:t>
            </a:r>
            <a:endParaRPr lang="en-US" sz="2400" dirty="0"/>
          </a:p>
        </p:txBody>
      </p:sp>
      <p:sp>
        <p:nvSpPr>
          <p:cNvPr id="4" name="Text 1"/>
          <p:cNvSpPr/>
          <p:nvPr/>
        </p:nvSpPr>
        <p:spPr>
          <a:xfrm>
            <a:off x="5917168" y="2166580"/>
            <a:ext cx="1846421" cy="230743"/>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Frontend Stack</a:t>
            </a:r>
            <a:endParaRPr lang="en-US" sz="1450" dirty="0"/>
          </a:p>
        </p:txBody>
      </p:sp>
      <p:sp>
        <p:nvSpPr>
          <p:cNvPr id="5" name="Text 2"/>
          <p:cNvSpPr/>
          <p:nvPr/>
        </p:nvSpPr>
        <p:spPr>
          <a:xfrm>
            <a:off x="5917168" y="2464118"/>
            <a:ext cx="3991094" cy="852964"/>
          </a:xfrm>
          <a:prstGeom prst="rect">
            <a:avLst/>
          </a:prstGeom>
          <a:noFill/>
          <a:ln/>
        </p:spPr>
        <p:txBody>
          <a:bodyPr wrap="square" lIns="0" tIns="0" rIns="0" bIns="0" rtlCol="0" anchor="t"/>
          <a:lstStyle/>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React 19 + Vite 7 for fast SPA development</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React Router v6 for client-side routing</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Tailwind CSS v4 for utility-first styling</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Fetch API for backend communication</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JWT stored in localStorage for session management</a:t>
            </a:r>
            <a:endParaRPr lang="en-US" sz="950" dirty="0"/>
          </a:p>
        </p:txBody>
      </p:sp>
      <p:sp>
        <p:nvSpPr>
          <p:cNvPr id="6" name="Text 3"/>
          <p:cNvSpPr/>
          <p:nvPr/>
        </p:nvSpPr>
        <p:spPr>
          <a:xfrm>
            <a:off x="10216158" y="2166580"/>
            <a:ext cx="1846421" cy="230743"/>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Backend Stack</a:t>
            </a:r>
            <a:endParaRPr lang="en-US" sz="1450" dirty="0"/>
          </a:p>
        </p:txBody>
      </p:sp>
      <p:sp>
        <p:nvSpPr>
          <p:cNvPr id="7" name="Text 4"/>
          <p:cNvSpPr/>
          <p:nvPr/>
        </p:nvSpPr>
        <p:spPr>
          <a:xfrm>
            <a:off x="10216158" y="2464118"/>
            <a:ext cx="3991094" cy="852964"/>
          </a:xfrm>
          <a:prstGeom prst="rect">
            <a:avLst/>
          </a:prstGeom>
          <a:noFill/>
          <a:ln/>
        </p:spPr>
        <p:txBody>
          <a:bodyPr wrap="square" lIns="0" tIns="0" rIns="0" bIns="0" rtlCol="0" anchor="t"/>
          <a:lstStyle/>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Node.js + Express 4 for REST API</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MongoDB + Mongoose 8 for data modeling</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JWT (jsonwebtoken) for authentication</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bcryptjs for secure password hashing</a:t>
            </a:r>
            <a:endParaRPr lang="en-US" sz="950" dirty="0"/>
          </a:p>
          <a:p>
            <a:pPr marL="342900" indent="-342900" algn="l">
              <a:lnSpc>
                <a:spcPts val="1150"/>
              </a:lnSpc>
              <a:buSzPct val="100000"/>
              <a:buChar char="•"/>
            </a:pPr>
            <a:r>
              <a:rPr lang="en-US" sz="950" dirty="0">
                <a:solidFill>
                  <a:srgbClr val="403C4E"/>
                </a:solidFill>
                <a:latin typeface="Open Sans" pitchFamily="34" charset="0"/>
                <a:ea typeface="Open Sans" pitchFamily="34" charset="-122"/>
                <a:cs typeface="Open Sans" pitchFamily="34" charset="-120"/>
              </a:rPr>
              <a:t>Morgan for HTTP request logging</a:t>
            </a:r>
            <a:endParaRPr lang="en-US" sz="950" dirty="0"/>
          </a:p>
        </p:txBody>
      </p:sp>
      <p:sp>
        <p:nvSpPr>
          <p:cNvPr id="8" name="Text 5"/>
          <p:cNvSpPr/>
          <p:nvPr/>
        </p:nvSpPr>
        <p:spPr>
          <a:xfrm>
            <a:off x="5917168" y="3440549"/>
            <a:ext cx="1846421" cy="230743"/>
          </a:xfrm>
          <a:prstGeom prst="rect">
            <a:avLst/>
          </a:prstGeom>
          <a:noFill/>
          <a:ln/>
        </p:spPr>
        <p:txBody>
          <a:bodyPr wrap="none" lIns="0" tIns="0" rIns="0" bIns="0" rtlCol="0" anchor="t"/>
          <a:lstStyle/>
          <a:p>
            <a:pPr marL="0" indent="0" algn="l">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Data Models</a:t>
            </a:r>
            <a:endParaRPr lang="en-US" sz="1450" dirty="0"/>
          </a:p>
        </p:txBody>
      </p:sp>
      <p:sp>
        <p:nvSpPr>
          <p:cNvPr id="9" name="Shape 6"/>
          <p:cNvSpPr/>
          <p:nvPr/>
        </p:nvSpPr>
        <p:spPr>
          <a:xfrm>
            <a:off x="5917168" y="3771424"/>
            <a:ext cx="8282464" cy="660678"/>
          </a:xfrm>
          <a:prstGeom prst="roundRect">
            <a:avLst>
              <a:gd name="adj" fmla="val 7826"/>
            </a:avLst>
          </a:prstGeom>
          <a:solidFill>
            <a:srgbClr val="FFFFFF"/>
          </a:solidFill>
          <a:ln w="15240">
            <a:solidFill>
              <a:srgbClr val="E5BEB2"/>
            </a:solidFill>
            <a:prstDash val="solid"/>
          </a:ln>
        </p:spPr>
      </p:sp>
      <p:sp>
        <p:nvSpPr>
          <p:cNvPr id="10" name="Text 7"/>
          <p:cNvSpPr/>
          <p:nvPr/>
        </p:nvSpPr>
        <p:spPr>
          <a:xfrm>
            <a:off x="6055400" y="3909655"/>
            <a:ext cx="1538764" cy="192286"/>
          </a:xfrm>
          <a:prstGeom prst="rect">
            <a:avLst/>
          </a:prstGeom>
          <a:noFill/>
          <a:ln/>
        </p:spPr>
        <p:txBody>
          <a:bodyPr wrap="none" lIns="0" tIns="0" rIns="0" bIns="0" rtlCol="0" anchor="t"/>
          <a:lstStyle/>
          <a:p>
            <a:pPr marL="0" indent="0" algn="l">
              <a:lnSpc>
                <a:spcPts val="1500"/>
              </a:lnSpc>
              <a:buNone/>
            </a:pPr>
            <a:r>
              <a:rPr lang="en-US" sz="1200" b="1" dirty="0">
                <a:solidFill>
                  <a:srgbClr val="403C4E"/>
                </a:solidFill>
                <a:latin typeface="Merriweather Bold" pitchFamily="34" charset="0"/>
                <a:ea typeface="Merriweather Bold" pitchFamily="34" charset="-122"/>
                <a:cs typeface="Merriweather Bold" pitchFamily="34" charset="-120"/>
              </a:rPr>
              <a:t>User</a:t>
            </a:r>
            <a:endParaRPr lang="en-US" sz="1200" dirty="0"/>
          </a:p>
        </p:txBody>
      </p:sp>
      <p:sp>
        <p:nvSpPr>
          <p:cNvPr id="11" name="Text 8"/>
          <p:cNvSpPr/>
          <p:nvPr/>
        </p:nvSpPr>
        <p:spPr>
          <a:xfrm>
            <a:off x="6055400" y="4141946"/>
            <a:ext cx="8006001" cy="151924"/>
          </a:xfrm>
          <a:prstGeom prst="rect">
            <a:avLst/>
          </a:prstGeom>
          <a:noFill/>
          <a:ln/>
        </p:spPr>
        <p:txBody>
          <a:bodyPr wrap="none" lIns="0" tIns="0" rIns="0" bIns="0" rtlCol="0" anchor="t"/>
          <a:lstStyle/>
          <a:p>
            <a:pPr marL="0" indent="0" algn="l">
              <a:lnSpc>
                <a:spcPts val="1150"/>
              </a:lnSpc>
              <a:buNone/>
            </a:pPr>
            <a:r>
              <a:rPr lang="en-US" sz="950" dirty="0">
                <a:solidFill>
                  <a:srgbClr val="403C4E"/>
                </a:solidFill>
                <a:latin typeface="Open Sans" pitchFamily="34" charset="0"/>
                <a:ea typeface="Open Sans" pitchFamily="34" charset="-122"/>
                <a:cs typeface="Open Sans" pitchFamily="34" charset="-120"/>
              </a:rPr>
              <a:t>Name, username, email, password, batch type</a:t>
            </a:r>
            <a:endParaRPr lang="en-US" sz="950" dirty="0"/>
          </a:p>
        </p:txBody>
      </p:sp>
      <p:sp>
        <p:nvSpPr>
          <p:cNvPr id="12" name="Shape 9"/>
          <p:cNvSpPr/>
          <p:nvPr/>
        </p:nvSpPr>
        <p:spPr>
          <a:xfrm>
            <a:off x="5917168" y="4498896"/>
            <a:ext cx="8282464" cy="660678"/>
          </a:xfrm>
          <a:prstGeom prst="roundRect">
            <a:avLst>
              <a:gd name="adj" fmla="val 7826"/>
            </a:avLst>
          </a:prstGeom>
          <a:solidFill>
            <a:srgbClr val="FFFFFF"/>
          </a:solidFill>
          <a:ln w="15240">
            <a:solidFill>
              <a:srgbClr val="E5BEB2"/>
            </a:solidFill>
            <a:prstDash val="solid"/>
          </a:ln>
        </p:spPr>
      </p:sp>
      <p:sp>
        <p:nvSpPr>
          <p:cNvPr id="13" name="Text 10"/>
          <p:cNvSpPr/>
          <p:nvPr/>
        </p:nvSpPr>
        <p:spPr>
          <a:xfrm>
            <a:off x="6055400" y="4637127"/>
            <a:ext cx="1538764" cy="192286"/>
          </a:xfrm>
          <a:prstGeom prst="rect">
            <a:avLst/>
          </a:prstGeom>
          <a:noFill/>
          <a:ln/>
        </p:spPr>
        <p:txBody>
          <a:bodyPr wrap="none" lIns="0" tIns="0" rIns="0" bIns="0" rtlCol="0" anchor="t"/>
          <a:lstStyle/>
          <a:p>
            <a:pPr marL="0" indent="0" algn="l">
              <a:lnSpc>
                <a:spcPts val="1500"/>
              </a:lnSpc>
              <a:buNone/>
            </a:pPr>
            <a:r>
              <a:rPr lang="en-US" sz="1200" b="1" dirty="0">
                <a:solidFill>
                  <a:srgbClr val="403C4E"/>
                </a:solidFill>
                <a:latin typeface="Merriweather Bold" pitchFamily="34" charset="0"/>
                <a:ea typeface="Merriweather Bold" pitchFamily="34" charset="-122"/>
                <a:cs typeface="Merriweather Bold" pitchFamily="34" charset="-120"/>
              </a:rPr>
              <a:t>Seat</a:t>
            </a:r>
            <a:endParaRPr lang="en-US" sz="1200" dirty="0"/>
          </a:p>
        </p:txBody>
      </p:sp>
      <p:sp>
        <p:nvSpPr>
          <p:cNvPr id="14" name="Text 11"/>
          <p:cNvSpPr/>
          <p:nvPr/>
        </p:nvSpPr>
        <p:spPr>
          <a:xfrm>
            <a:off x="6055400" y="4869418"/>
            <a:ext cx="8006001" cy="151924"/>
          </a:xfrm>
          <a:prstGeom prst="rect">
            <a:avLst/>
          </a:prstGeom>
          <a:noFill/>
          <a:ln/>
        </p:spPr>
        <p:txBody>
          <a:bodyPr wrap="none" lIns="0" tIns="0" rIns="0" bIns="0" rtlCol="0" anchor="t"/>
          <a:lstStyle/>
          <a:p>
            <a:pPr marL="0" indent="0" algn="l">
              <a:lnSpc>
                <a:spcPts val="1150"/>
              </a:lnSpc>
              <a:buNone/>
            </a:pPr>
            <a:r>
              <a:rPr lang="en-US" sz="950" dirty="0">
                <a:solidFill>
                  <a:srgbClr val="403C4E"/>
                </a:solidFill>
                <a:latin typeface="Open Sans" pitchFamily="34" charset="0"/>
                <a:ea typeface="Open Sans" pitchFamily="34" charset="-122"/>
                <a:cs typeface="Open Sans" pitchFamily="34" charset="-120"/>
              </a:rPr>
              <a:t>Seat number (1–50), type (regular/flex)</a:t>
            </a:r>
            <a:endParaRPr lang="en-US" sz="950" dirty="0"/>
          </a:p>
        </p:txBody>
      </p:sp>
      <p:sp>
        <p:nvSpPr>
          <p:cNvPr id="15" name="Shape 12"/>
          <p:cNvSpPr/>
          <p:nvPr/>
        </p:nvSpPr>
        <p:spPr>
          <a:xfrm>
            <a:off x="5917168" y="5226368"/>
            <a:ext cx="8282464" cy="660678"/>
          </a:xfrm>
          <a:prstGeom prst="roundRect">
            <a:avLst>
              <a:gd name="adj" fmla="val 7826"/>
            </a:avLst>
          </a:prstGeom>
          <a:solidFill>
            <a:srgbClr val="FFFFFF"/>
          </a:solidFill>
          <a:ln w="15240">
            <a:solidFill>
              <a:srgbClr val="E5BEB2"/>
            </a:solidFill>
            <a:prstDash val="solid"/>
          </a:ln>
        </p:spPr>
      </p:sp>
      <p:sp>
        <p:nvSpPr>
          <p:cNvPr id="16" name="Text 13"/>
          <p:cNvSpPr/>
          <p:nvPr/>
        </p:nvSpPr>
        <p:spPr>
          <a:xfrm>
            <a:off x="6055400" y="5364599"/>
            <a:ext cx="1538764" cy="192286"/>
          </a:xfrm>
          <a:prstGeom prst="rect">
            <a:avLst/>
          </a:prstGeom>
          <a:noFill/>
          <a:ln/>
        </p:spPr>
        <p:txBody>
          <a:bodyPr wrap="none" lIns="0" tIns="0" rIns="0" bIns="0" rtlCol="0" anchor="t"/>
          <a:lstStyle/>
          <a:p>
            <a:pPr marL="0" indent="0" algn="l">
              <a:lnSpc>
                <a:spcPts val="1500"/>
              </a:lnSpc>
              <a:buNone/>
            </a:pPr>
            <a:r>
              <a:rPr lang="en-US" sz="1200" b="1" dirty="0">
                <a:solidFill>
                  <a:srgbClr val="403C4E"/>
                </a:solidFill>
                <a:latin typeface="Merriweather Bold" pitchFamily="34" charset="0"/>
                <a:ea typeface="Merriweather Bold" pitchFamily="34" charset="-122"/>
                <a:cs typeface="Merriweather Bold" pitchFamily="34" charset="-120"/>
              </a:rPr>
              <a:t>Booking</a:t>
            </a:r>
            <a:endParaRPr lang="en-US" sz="1200" dirty="0"/>
          </a:p>
        </p:txBody>
      </p:sp>
      <p:sp>
        <p:nvSpPr>
          <p:cNvPr id="17" name="Text 14"/>
          <p:cNvSpPr/>
          <p:nvPr/>
        </p:nvSpPr>
        <p:spPr>
          <a:xfrm>
            <a:off x="6055400" y="5596890"/>
            <a:ext cx="8006001" cy="151924"/>
          </a:xfrm>
          <a:prstGeom prst="rect">
            <a:avLst/>
          </a:prstGeom>
          <a:noFill/>
          <a:ln/>
        </p:spPr>
        <p:txBody>
          <a:bodyPr wrap="none" lIns="0" tIns="0" rIns="0" bIns="0" rtlCol="0" anchor="t"/>
          <a:lstStyle/>
          <a:p>
            <a:pPr marL="0" indent="0" algn="l">
              <a:lnSpc>
                <a:spcPts val="1150"/>
              </a:lnSpc>
              <a:buNone/>
            </a:pPr>
            <a:r>
              <a:rPr lang="en-US" sz="950" dirty="0">
                <a:solidFill>
                  <a:srgbClr val="403C4E"/>
                </a:solidFill>
                <a:latin typeface="Open Sans" pitchFamily="34" charset="0"/>
                <a:ea typeface="Open Sans" pitchFamily="34" charset="-122"/>
                <a:cs typeface="Open Sans" pitchFamily="34" charset="-120"/>
              </a:rPr>
              <a:t>User reference, seat reference, date</a:t>
            </a:r>
            <a:endParaRPr lang="en-US" sz="950" dirty="0"/>
          </a:p>
        </p:txBody>
      </p:sp>
      <p:sp>
        <p:nvSpPr>
          <p:cNvPr id="18" name="Shape 15"/>
          <p:cNvSpPr/>
          <p:nvPr/>
        </p:nvSpPr>
        <p:spPr>
          <a:xfrm>
            <a:off x="5917168" y="5953839"/>
            <a:ext cx="8282464" cy="660678"/>
          </a:xfrm>
          <a:prstGeom prst="roundRect">
            <a:avLst>
              <a:gd name="adj" fmla="val 7826"/>
            </a:avLst>
          </a:prstGeom>
          <a:solidFill>
            <a:srgbClr val="FFFFFF"/>
          </a:solidFill>
          <a:ln w="15240">
            <a:solidFill>
              <a:srgbClr val="E5BEB2"/>
            </a:solidFill>
            <a:prstDash val="solid"/>
          </a:ln>
        </p:spPr>
      </p:sp>
      <p:sp>
        <p:nvSpPr>
          <p:cNvPr id="19" name="Text 16"/>
          <p:cNvSpPr/>
          <p:nvPr/>
        </p:nvSpPr>
        <p:spPr>
          <a:xfrm>
            <a:off x="6055400" y="6092071"/>
            <a:ext cx="1538764" cy="192286"/>
          </a:xfrm>
          <a:prstGeom prst="rect">
            <a:avLst/>
          </a:prstGeom>
          <a:noFill/>
          <a:ln/>
        </p:spPr>
        <p:txBody>
          <a:bodyPr wrap="none" lIns="0" tIns="0" rIns="0" bIns="0" rtlCol="0" anchor="t"/>
          <a:lstStyle/>
          <a:p>
            <a:pPr marL="0" indent="0" algn="l">
              <a:lnSpc>
                <a:spcPts val="1500"/>
              </a:lnSpc>
              <a:buNone/>
            </a:pPr>
            <a:r>
              <a:rPr lang="en-US" sz="1200" b="1" dirty="0">
                <a:solidFill>
                  <a:srgbClr val="403C4E"/>
                </a:solidFill>
                <a:latin typeface="Merriweather Bold" pitchFamily="34" charset="0"/>
                <a:ea typeface="Merriweather Bold" pitchFamily="34" charset="-122"/>
                <a:cs typeface="Merriweather Bold" pitchFamily="34" charset="-120"/>
              </a:rPr>
              <a:t>SeatOverride</a:t>
            </a:r>
            <a:endParaRPr lang="en-US" sz="1200" dirty="0"/>
          </a:p>
        </p:txBody>
      </p:sp>
      <p:sp>
        <p:nvSpPr>
          <p:cNvPr id="20" name="Text 17"/>
          <p:cNvSpPr/>
          <p:nvPr/>
        </p:nvSpPr>
        <p:spPr>
          <a:xfrm>
            <a:off x="6055400" y="6324362"/>
            <a:ext cx="8006001" cy="151924"/>
          </a:xfrm>
          <a:prstGeom prst="rect">
            <a:avLst/>
          </a:prstGeom>
          <a:noFill/>
          <a:ln/>
        </p:spPr>
        <p:txBody>
          <a:bodyPr wrap="none" lIns="0" tIns="0" rIns="0" bIns="0" rtlCol="0" anchor="t"/>
          <a:lstStyle/>
          <a:p>
            <a:pPr marL="0" indent="0" algn="l">
              <a:lnSpc>
                <a:spcPts val="1150"/>
              </a:lnSpc>
              <a:buNone/>
            </a:pPr>
            <a:r>
              <a:rPr lang="en-US" sz="950" dirty="0">
                <a:solidFill>
                  <a:srgbClr val="403C4E"/>
                </a:solidFill>
                <a:latin typeface="Open Sans" pitchFamily="34" charset="0"/>
                <a:ea typeface="Open Sans" pitchFamily="34" charset="-122"/>
                <a:cs typeface="Open Sans" pitchFamily="34" charset="-120"/>
              </a:rPr>
              <a:t>Converts cancelled regular seats to flex</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2213" y="1035368"/>
            <a:ext cx="4392692" cy="501968"/>
          </a:xfrm>
          <a:prstGeom prst="rect">
            <a:avLst/>
          </a:prstGeom>
          <a:noFill/>
          <a:ln/>
        </p:spPr>
        <p:txBody>
          <a:bodyPr wrap="none" lIns="0" tIns="0" rIns="0" bIns="0" rtlCol="0" anchor="t"/>
          <a:lstStyle/>
          <a:p>
            <a:pPr marL="0" indent="0" algn="l">
              <a:lnSpc>
                <a:spcPts val="3950"/>
              </a:lnSpc>
              <a:buNone/>
            </a:pPr>
            <a:r>
              <a:rPr lang="en-US" sz="3150" b="1" dirty="0">
                <a:solidFill>
                  <a:srgbClr val="403C4E"/>
                </a:solidFill>
                <a:latin typeface="Merriweather Bold" pitchFamily="34" charset="0"/>
                <a:ea typeface="Merriweather Bold" pitchFamily="34" charset="-122"/>
                <a:cs typeface="Merriweather Bold" pitchFamily="34" charset="-120"/>
              </a:rPr>
              <a:t>Booking Rules Engine</a:t>
            </a:r>
            <a:endParaRPr lang="en-US" sz="3150" dirty="0"/>
          </a:p>
        </p:txBody>
      </p:sp>
      <p:sp>
        <p:nvSpPr>
          <p:cNvPr id="4" name="Text 1"/>
          <p:cNvSpPr/>
          <p:nvPr/>
        </p:nvSpPr>
        <p:spPr>
          <a:xfrm>
            <a:off x="562213" y="1707952"/>
            <a:ext cx="8019574" cy="219432"/>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Open Sans" pitchFamily="34" charset="0"/>
                <a:ea typeface="Open Sans" pitchFamily="34" charset="-122"/>
                <a:cs typeface="Open Sans" pitchFamily="34" charset="-120"/>
              </a:rPr>
              <a:t>SeatFlow enforces sophisticated business logic to ensure fair and conflict-free seat allocation.</a:t>
            </a:r>
            <a:endParaRPr lang="en-US" sz="1250" dirty="0"/>
          </a:p>
        </p:txBody>
      </p:sp>
      <p:sp>
        <p:nvSpPr>
          <p:cNvPr id="5" name="Text 2"/>
          <p:cNvSpPr/>
          <p:nvPr/>
        </p:nvSpPr>
        <p:spPr>
          <a:xfrm>
            <a:off x="562213" y="2055257"/>
            <a:ext cx="160615" cy="200739"/>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Merriweather Light" pitchFamily="34" charset="0"/>
                <a:ea typeface="Merriweather Light" pitchFamily="34" charset="-122"/>
                <a:cs typeface="Merriweather Light" pitchFamily="34" charset="-120"/>
              </a:rPr>
              <a:t>01</a:t>
            </a:r>
            <a:endParaRPr lang="en-US" sz="1250" dirty="0"/>
          </a:p>
        </p:txBody>
      </p:sp>
      <p:sp>
        <p:nvSpPr>
          <p:cNvPr id="6" name="Shape 3"/>
          <p:cNvSpPr/>
          <p:nvPr/>
        </p:nvSpPr>
        <p:spPr>
          <a:xfrm>
            <a:off x="562213" y="2305288"/>
            <a:ext cx="8019574" cy="22860"/>
          </a:xfrm>
          <a:prstGeom prst="rect">
            <a:avLst/>
          </a:prstGeom>
          <a:solidFill>
            <a:srgbClr val="FFAD94"/>
          </a:solidFill>
          <a:ln/>
        </p:spPr>
      </p:sp>
      <p:sp>
        <p:nvSpPr>
          <p:cNvPr id="7" name="Text 4"/>
          <p:cNvSpPr/>
          <p:nvPr/>
        </p:nvSpPr>
        <p:spPr>
          <a:xfrm>
            <a:off x="562213" y="2431256"/>
            <a:ext cx="2424351" cy="250865"/>
          </a:xfrm>
          <a:prstGeom prst="rect">
            <a:avLst/>
          </a:prstGeom>
          <a:noFill/>
          <a:ln/>
        </p:spPr>
        <p:txBody>
          <a:bodyPr wrap="none" lIns="0" tIns="0" rIns="0" bIns="0" rtlCol="0" anchor="t"/>
          <a:lstStyle/>
          <a:p>
            <a:pPr marL="0" indent="0" algn="l">
              <a:lnSpc>
                <a:spcPts val="1950"/>
              </a:lnSpc>
              <a:buNone/>
            </a:pPr>
            <a:r>
              <a:rPr lang="en-US" sz="1550" b="1" dirty="0">
                <a:solidFill>
                  <a:srgbClr val="403C4E"/>
                </a:solidFill>
                <a:latin typeface="Merriweather Bold" pitchFamily="34" charset="0"/>
                <a:ea typeface="Merriweather Bold" pitchFamily="34" charset="-122"/>
                <a:cs typeface="Merriweather Bold" pitchFamily="34" charset="-120"/>
              </a:rPr>
              <a:t>Batch-Based Seat Access</a:t>
            </a:r>
            <a:endParaRPr lang="en-US" sz="1550" dirty="0"/>
          </a:p>
        </p:txBody>
      </p:sp>
      <p:sp>
        <p:nvSpPr>
          <p:cNvPr id="8" name="Text 5"/>
          <p:cNvSpPr/>
          <p:nvPr/>
        </p:nvSpPr>
        <p:spPr>
          <a:xfrm>
            <a:off x="562213" y="2750344"/>
            <a:ext cx="8019574" cy="438864"/>
          </a:xfrm>
          <a:prstGeom prst="rect">
            <a:avLst/>
          </a:prstGeom>
          <a:noFill/>
          <a:ln/>
        </p:spPr>
        <p:txBody>
          <a:bodyPr wrap="square" lIns="0" tIns="0" rIns="0" bIns="0" rtlCol="0" anchor="t"/>
          <a:lstStyle/>
          <a:p>
            <a:pPr marL="0" indent="0" algn="l">
              <a:lnSpc>
                <a:spcPts val="1700"/>
              </a:lnSpc>
              <a:buNone/>
            </a:pPr>
            <a:r>
              <a:rPr lang="en-US" sz="1250" dirty="0">
                <a:solidFill>
                  <a:srgbClr val="403C4E"/>
                </a:solidFill>
                <a:latin typeface="Open Sans" pitchFamily="34" charset="0"/>
                <a:ea typeface="Open Sans" pitchFamily="34" charset="-122"/>
                <a:cs typeface="Open Sans" pitchFamily="34" charset="-120"/>
              </a:rPr>
              <a:t>Batch 1 users access regular seats Mon–Wed; Batch 2 users access regular seats Thu–Fri. Any user can book flex seats on off-days.</a:t>
            </a:r>
            <a:endParaRPr lang="en-US" sz="1250" dirty="0"/>
          </a:p>
        </p:txBody>
      </p:sp>
      <p:sp>
        <p:nvSpPr>
          <p:cNvPr id="9" name="Text 6"/>
          <p:cNvSpPr/>
          <p:nvPr/>
        </p:nvSpPr>
        <p:spPr>
          <a:xfrm>
            <a:off x="562213" y="3423285"/>
            <a:ext cx="160615" cy="200739"/>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Merriweather Light" pitchFamily="34" charset="0"/>
                <a:ea typeface="Merriweather Light" pitchFamily="34" charset="-122"/>
                <a:cs typeface="Merriweather Light" pitchFamily="34" charset="-120"/>
              </a:rPr>
              <a:t>02</a:t>
            </a:r>
            <a:endParaRPr lang="en-US" sz="1250" dirty="0"/>
          </a:p>
        </p:txBody>
      </p:sp>
      <p:sp>
        <p:nvSpPr>
          <p:cNvPr id="10" name="Shape 7"/>
          <p:cNvSpPr/>
          <p:nvPr/>
        </p:nvSpPr>
        <p:spPr>
          <a:xfrm>
            <a:off x="562213" y="3673316"/>
            <a:ext cx="8019574" cy="22860"/>
          </a:xfrm>
          <a:prstGeom prst="rect">
            <a:avLst/>
          </a:prstGeom>
          <a:solidFill>
            <a:srgbClr val="FFAD94"/>
          </a:solidFill>
          <a:ln/>
        </p:spPr>
      </p:sp>
      <p:sp>
        <p:nvSpPr>
          <p:cNvPr id="11" name="Text 8"/>
          <p:cNvSpPr/>
          <p:nvPr/>
        </p:nvSpPr>
        <p:spPr>
          <a:xfrm>
            <a:off x="562213" y="3799284"/>
            <a:ext cx="2007870" cy="250865"/>
          </a:xfrm>
          <a:prstGeom prst="rect">
            <a:avLst/>
          </a:prstGeom>
          <a:noFill/>
          <a:ln/>
        </p:spPr>
        <p:txBody>
          <a:bodyPr wrap="none" lIns="0" tIns="0" rIns="0" bIns="0" rtlCol="0" anchor="t"/>
          <a:lstStyle/>
          <a:p>
            <a:pPr marL="0" indent="0" algn="l">
              <a:lnSpc>
                <a:spcPts val="1950"/>
              </a:lnSpc>
              <a:buNone/>
            </a:pPr>
            <a:r>
              <a:rPr lang="en-US" sz="1550" b="1" dirty="0">
                <a:solidFill>
                  <a:srgbClr val="403C4E"/>
                </a:solidFill>
                <a:latin typeface="Merriweather Bold" pitchFamily="34" charset="0"/>
                <a:ea typeface="Merriweather Bold" pitchFamily="34" charset="-122"/>
                <a:cs typeface="Merriweather Bold" pitchFamily="34" charset="-120"/>
              </a:rPr>
              <a:t>Booking Windows</a:t>
            </a:r>
            <a:endParaRPr lang="en-US" sz="1550" dirty="0"/>
          </a:p>
        </p:txBody>
      </p:sp>
      <p:sp>
        <p:nvSpPr>
          <p:cNvPr id="12" name="Text 9"/>
          <p:cNvSpPr/>
          <p:nvPr/>
        </p:nvSpPr>
        <p:spPr>
          <a:xfrm>
            <a:off x="562213" y="4118372"/>
            <a:ext cx="8019574" cy="438864"/>
          </a:xfrm>
          <a:prstGeom prst="rect">
            <a:avLst/>
          </a:prstGeom>
          <a:noFill/>
          <a:ln/>
        </p:spPr>
        <p:txBody>
          <a:bodyPr wrap="square" lIns="0" tIns="0" rIns="0" bIns="0" rtlCol="0" anchor="t"/>
          <a:lstStyle/>
          <a:p>
            <a:pPr marL="0" indent="0" algn="l">
              <a:lnSpc>
                <a:spcPts val="1700"/>
              </a:lnSpc>
              <a:buNone/>
            </a:pPr>
            <a:r>
              <a:rPr lang="en-US" sz="1250" dirty="0">
                <a:solidFill>
                  <a:srgbClr val="403C4E"/>
                </a:solidFill>
                <a:latin typeface="Open Sans" pitchFamily="34" charset="0"/>
                <a:ea typeface="Open Sans" pitchFamily="34" charset="-122"/>
                <a:cs typeface="Open Sans" pitchFamily="34" charset="-120"/>
              </a:rPr>
              <a:t>Regular seats: book 14 days ahead. Flex seats: book only tomorrow. Prevents last-minute hoarding of regular seats.</a:t>
            </a:r>
            <a:endParaRPr lang="en-US" sz="1250" dirty="0"/>
          </a:p>
        </p:txBody>
      </p:sp>
      <p:sp>
        <p:nvSpPr>
          <p:cNvPr id="13" name="Text 10"/>
          <p:cNvSpPr/>
          <p:nvPr/>
        </p:nvSpPr>
        <p:spPr>
          <a:xfrm>
            <a:off x="562213" y="4791313"/>
            <a:ext cx="160615" cy="200739"/>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Merriweather Light" pitchFamily="34" charset="0"/>
                <a:ea typeface="Merriweather Light" pitchFamily="34" charset="-122"/>
                <a:cs typeface="Merriweather Light" pitchFamily="34" charset="-120"/>
              </a:rPr>
              <a:t>03</a:t>
            </a:r>
            <a:endParaRPr lang="en-US" sz="1250" dirty="0"/>
          </a:p>
        </p:txBody>
      </p:sp>
      <p:sp>
        <p:nvSpPr>
          <p:cNvPr id="14" name="Shape 11"/>
          <p:cNvSpPr/>
          <p:nvPr/>
        </p:nvSpPr>
        <p:spPr>
          <a:xfrm>
            <a:off x="562213" y="5041344"/>
            <a:ext cx="8019574" cy="22860"/>
          </a:xfrm>
          <a:prstGeom prst="rect">
            <a:avLst/>
          </a:prstGeom>
          <a:solidFill>
            <a:srgbClr val="FFAD94"/>
          </a:solidFill>
          <a:ln/>
        </p:spPr>
      </p:sp>
      <p:sp>
        <p:nvSpPr>
          <p:cNvPr id="15" name="Text 12"/>
          <p:cNvSpPr/>
          <p:nvPr/>
        </p:nvSpPr>
        <p:spPr>
          <a:xfrm>
            <a:off x="562213" y="5167313"/>
            <a:ext cx="2007870" cy="250865"/>
          </a:xfrm>
          <a:prstGeom prst="rect">
            <a:avLst/>
          </a:prstGeom>
          <a:noFill/>
          <a:ln/>
        </p:spPr>
        <p:txBody>
          <a:bodyPr wrap="none" lIns="0" tIns="0" rIns="0" bIns="0" rtlCol="0" anchor="t"/>
          <a:lstStyle/>
          <a:p>
            <a:pPr marL="0" indent="0" algn="l">
              <a:lnSpc>
                <a:spcPts val="1950"/>
              </a:lnSpc>
              <a:buNone/>
            </a:pPr>
            <a:r>
              <a:rPr lang="en-US" sz="1550" b="1" dirty="0">
                <a:solidFill>
                  <a:srgbClr val="403C4E"/>
                </a:solidFill>
                <a:latin typeface="Merriweather Bold" pitchFamily="34" charset="0"/>
                <a:ea typeface="Merriweather Bold" pitchFamily="34" charset="-122"/>
                <a:cs typeface="Merriweather Bold" pitchFamily="34" charset="-120"/>
              </a:rPr>
              <a:t>Cancellation Policy</a:t>
            </a:r>
            <a:endParaRPr lang="en-US" sz="1550" dirty="0"/>
          </a:p>
        </p:txBody>
      </p:sp>
      <p:sp>
        <p:nvSpPr>
          <p:cNvPr id="16" name="Text 13"/>
          <p:cNvSpPr/>
          <p:nvPr/>
        </p:nvSpPr>
        <p:spPr>
          <a:xfrm>
            <a:off x="562213" y="5486400"/>
            <a:ext cx="8019574" cy="219432"/>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Open Sans" pitchFamily="34" charset="0"/>
                <a:ea typeface="Open Sans" pitchFamily="34" charset="-122"/>
                <a:cs typeface="Open Sans" pitchFamily="34" charset="-120"/>
              </a:rPr>
              <a:t>Cancel before booking date only. Cancelled regular seats automatically convert to flex seats for that date.</a:t>
            </a:r>
            <a:endParaRPr lang="en-US" sz="1250" dirty="0"/>
          </a:p>
        </p:txBody>
      </p:sp>
      <p:sp>
        <p:nvSpPr>
          <p:cNvPr id="17" name="Text 14"/>
          <p:cNvSpPr/>
          <p:nvPr/>
        </p:nvSpPr>
        <p:spPr>
          <a:xfrm>
            <a:off x="562213" y="5939909"/>
            <a:ext cx="160615" cy="200739"/>
          </a:xfrm>
          <a:prstGeom prst="rect">
            <a:avLst/>
          </a:prstGeom>
          <a:noFill/>
          <a:ln/>
        </p:spPr>
        <p:txBody>
          <a:bodyPr wrap="none" lIns="0" tIns="0" rIns="0" bIns="0" rtlCol="0" anchor="t"/>
          <a:lstStyle/>
          <a:p>
            <a:pPr marL="0" indent="0" algn="l">
              <a:lnSpc>
                <a:spcPts val="1700"/>
              </a:lnSpc>
              <a:buNone/>
            </a:pPr>
            <a:r>
              <a:rPr lang="en-US" sz="1250" dirty="0">
                <a:solidFill>
                  <a:srgbClr val="403C4E"/>
                </a:solidFill>
                <a:latin typeface="Merriweather Light" pitchFamily="34" charset="0"/>
                <a:ea typeface="Merriweather Light" pitchFamily="34" charset="-122"/>
                <a:cs typeface="Merriweather Light" pitchFamily="34" charset="-120"/>
              </a:rPr>
              <a:t>04</a:t>
            </a:r>
            <a:endParaRPr lang="en-US" sz="1250" dirty="0"/>
          </a:p>
        </p:txBody>
      </p:sp>
      <p:sp>
        <p:nvSpPr>
          <p:cNvPr id="18" name="Shape 15"/>
          <p:cNvSpPr/>
          <p:nvPr/>
        </p:nvSpPr>
        <p:spPr>
          <a:xfrm>
            <a:off x="562213" y="6189940"/>
            <a:ext cx="8019574" cy="22860"/>
          </a:xfrm>
          <a:prstGeom prst="rect">
            <a:avLst/>
          </a:prstGeom>
          <a:solidFill>
            <a:srgbClr val="FFAD94"/>
          </a:solidFill>
          <a:ln/>
        </p:spPr>
      </p:sp>
      <p:sp>
        <p:nvSpPr>
          <p:cNvPr id="19" name="Text 16"/>
          <p:cNvSpPr/>
          <p:nvPr/>
        </p:nvSpPr>
        <p:spPr>
          <a:xfrm>
            <a:off x="562213" y="6315908"/>
            <a:ext cx="2007870" cy="250865"/>
          </a:xfrm>
          <a:prstGeom prst="rect">
            <a:avLst/>
          </a:prstGeom>
          <a:noFill/>
          <a:ln/>
        </p:spPr>
        <p:txBody>
          <a:bodyPr wrap="none" lIns="0" tIns="0" rIns="0" bIns="0" rtlCol="0" anchor="t"/>
          <a:lstStyle/>
          <a:p>
            <a:pPr marL="0" indent="0" algn="l">
              <a:lnSpc>
                <a:spcPts val="1950"/>
              </a:lnSpc>
              <a:buNone/>
            </a:pPr>
            <a:r>
              <a:rPr lang="en-US" sz="1550" b="1" dirty="0">
                <a:solidFill>
                  <a:srgbClr val="403C4E"/>
                </a:solidFill>
                <a:latin typeface="Merriweather Bold" pitchFamily="34" charset="0"/>
                <a:ea typeface="Merriweather Bold" pitchFamily="34" charset="-122"/>
                <a:cs typeface="Merriweather Bold" pitchFamily="34" charset="-120"/>
              </a:rPr>
              <a:t>Conflict Prevention</a:t>
            </a:r>
            <a:endParaRPr lang="en-US" sz="1550" dirty="0"/>
          </a:p>
        </p:txBody>
      </p:sp>
      <p:sp>
        <p:nvSpPr>
          <p:cNvPr id="20" name="Text 17"/>
          <p:cNvSpPr/>
          <p:nvPr/>
        </p:nvSpPr>
        <p:spPr>
          <a:xfrm>
            <a:off x="562213" y="6634996"/>
            <a:ext cx="8019574" cy="438864"/>
          </a:xfrm>
          <a:prstGeom prst="rect">
            <a:avLst/>
          </a:prstGeom>
          <a:noFill/>
          <a:ln/>
        </p:spPr>
        <p:txBody>
          <a:bodyPr wrap="square" lIns="0" tIns="0" rIns="0" bIns="0" rtlCol="0" anchor="t"/>
          <a:lstStyle/>
          <a:p>
            <a:pPr marL="0" indent="0" algn="l">
              <a:lnSpc>
                <a:spcPts val="1700"/>
              </a:lnSpc>
              <a:buNone/>
            </a:pPr>
            <a:r>
              <a:rPr lang="en-US" sz="1250" dirty="0">
                <a:solidFill>
                  <a:srgbClr val="403C4E"/>
                </a:solidFill>
                <a:latin typeface="Open Sans" pitchFamily="34" charset="0"/>
                <a:ea typeface="Open Sans" pitchFamily="34" charset="-122"/>
                <a:cs typeface="Open Sans" pitchFamily="34" charset="-120"/>
              </a:rPr>
              <a:t>Unique database indexes ensure one seat per user per day and one user per seat per day. Weekends blocked entirely.</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945719" y="924044"/>
            <a:ext cx="4595813" cy="486370"/>
          </a:xfrm>
          <a:prstGeom prst="rect">
            <a:avLst/>
          </a:prstGeom>
          <a:noFill/>
          <a:ln/>
        </p:spPr>
        <p:txBody>
          <a:bodyPr wrap="none" lIns="0" tIns="0" rIns="0" bIns="0" rtlCol="0" anchor="t"/>
          <a:lstStyle/>
          <a:p>
            <a:pPr marL="0" indent="0" algn="l">
              <a:lnSpc>
                <a:spcPts val="3800"/>
              </a:lnSpc>
              <a:buNone/>
            </a:pPr>
            <a:r>
              <a:rPr lang="en-US" sz="3050" b="1" dirty="0">
                <a:solidFill>
                  <a:srgbClr val="403C4E"/>
                </a:solidFill>
                <a:latin typeface="Merriweather Bold" pitchFamily="34" charset="0"/>
                <a:ea typeface="Merriweather Bold" pitchFamily="34" charset="-122"/>
                <a:cs typeface="Merriweather Bold" pitchFamily="34" charset="-120"/>
              </a:rPr>
              <a:t>User Journey &amp; Features</a:t>
            </a:r>
            <a:endParaRPr lang="en-US" sz="3050" dirty="0"/>
          </a:p>
        </p:txBody>
      </p:sp>
      <p:sp>
        <p:nvSpPr>
          <p:cNvPr id="3" name="Shape 1"/>
          <p:cNvSpPr/>
          <p:nvPr/>
        </p:nvSpPr>
        <p:spPr>
          <a:xfrm>
            <a:off x="2179082" y="2012871"/>
            <a:ext cx="5082659" cy="155615"/>
          </a:xfrm>
          <a:prstGeom prst="roundRect">
            <a:avLst>
              <a:gd name="adj" fmla="val 42006"/>
            </a:avLst>
          </a:prstGeom>
          <a:solidFill>
            <a:srgbClr val="FFD8CC"/>
          </a:solidFill>
          <a:ln w="7620">
            <a:solidFill>
              <a:srgbClr val="E5BEB2"/>
            </a:solidFill>
            <a:prstDash val="solid"/>
          </a:ln>
        </p:spPr>
      </p:sp>
      <p:sp>
        <p:nvSpPr>
          <p:cNvPr id="4" name="Shape 2"/>
          <p:cNvSpPr/>
          <p:nvPr/>
        </p:nvSpPr>
        <p:spPr>
          <a:xfrm>
            <a:off x="1945719" y="1857196"/>
            <a:ext cx="466844" cy="466844"/>
          </a:xfrm>
          <a:prstGeom prst="roundRect">
            <a:avLst>
              <a:gd name="adj" fmla="val 97934"/>
            </a:avLst>
          </a:prstGeom>
          <a:solidFill>
            <a:srgbClr val="FFD8CC"/>
          </a:solidFill>
          <a:ln w="7620">
            <a:solidFill>
              <a:srgbClr val="E5BEB2"/>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62401" y="1973997"/>
            <a:ext cx="233362" cy="233363"/>
          </a:xfrm>
          <a:prstGeom prst="rect">
            <a:avLst/>
          </a:prstGeom>
        </p:spPr>
      </p:pic>
      <p:sp>
        <p:nvSpPr>
          <p:cNvPr id="6" name="Text 3"/>
          <p:cNvSpPr/>
          <p:nvPr/>
        </p:nvSpPr>
        <p:spPr>
          <a:xfrm>
            <a:off x="2101334" y="2430780"/>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Landing Page</a:t>
            </a:r>
            <a:endParaRPr lang="en-US" sz="1500" dirty="0"/>
          </a:p>
        </p:txBody>
      </p:sp>
      <p:sp>
        <p:nvSpPr>
          <p:cNvPr id="7" name="Text 4"/>
          <p:cNvSpPr/>
          <p:nvPr/>
        </p:nvSpPr>
        <p:spPr>
          <a:xfrm>
            <a:off x="2101334" y="2737961"/>
            <a:ext cx="5004911" cy="209907"/>
          </a:xfrm>
          <a:prstGeom prst="rect">
            <a:avLst/>
          </a:prstGeom>
          <a:noFill/>
          <a:ln/>
        </p:spPr>
        <p:txBody>
          <a:bodyPr wrap="none" lIns="0" tIns="0" rIns="0" bIns="0" rtlCol="0" anchor="t"/>
          <a:lstStyle/>
          <a:p>
            <a:pPr marL="0" indent="0" algn="l">
              <a:lnSpc>
                <a:spcPts val="1650"/>
              </a:lnSpc>
              <a:buNone/>
            </a:pPr>
            <a:r>
              <a:rPr lang="en-US" sz="1200" dirty="0">
                <a:solidFill>
                  <a:srgbClr val="403C4E"/>
                </a:solidFill>
                <a:latin typeface="Open Sans" pitchFamily="34" charset="0"/>
                <a:ea typeface="Open Sans" pitchFamily="34" charset="-122"/>
                <a:cs typeface="Open Sans" pitchFamily="34" charset="-120"/>
              </a:rPr>
              <a:t>System overview showing 50 seats, batch rules, and 3-step guide</a:t>
            </a:r>
            <a:endParaRPr lang="en-US" sz="1200" dirty="0"/>
          </a:p>
        </p:txBody>
      </p:sp>
      <p:sp>
        <p:nvSpPr>
          <p:cNvPr id="8" name="Shape 5"/>
          <p:cNvSpPr/>
          <p:nvPr/>
        </p:nvSpPr>
        <p:spPr>
          <a:xfrm>
            <a:off x="7601902" y="1779508"/>
            <a:ext cx="5082659" cy="155615"/>
          </a:xfrm>
          <a:prstGeom prst="roundRect">
            <a:avLst>
              <a:gd name="adj" fmla="val 42006"/>
            </a:avLst>
          </a:prstGeom>
          <a:solidFill>
            <a:srgbClr val="FFD8CC"/>
          </a:solidFill>
          <a:ln w="7620">
            <a:solidFill>
              <a:srgbClr val="E5BEB2"/>
            </a:solidFill>
            <a:prstDash val="solid"/>
          </a:ln>
        </p:spPr>
      </p:sp>
      <p:sp>
        <p:nvSpPr>
          <p:cNvPr id="9" name="Shape 6"/>
          <p:cNvSpPr/>
          <p:nvPr/>
        </p:nvSpPr>
        <p:spPr>
          <a:xfrm>
            <a:off x="7368540" y="1623834"/>
            <a:ext cx="466844" cy="466844"/>
          </a:xfrm>
          <a:prstGeom prst="roundRect">
            <a:avLst>
              <a:gd name="adj" fmla="val 97934"/>
            </a:avLst>
          </a:prstGeom>
          <a:solidFill>
            <a:srgbClr val="FFD8CC"/>
          </a:solidFill>
          <a:ln w="7620">
            <a:solidFill>
              <a:srgbClr val="E5BEB2"/>
            </a:solidFill>
            <a:prstDash val="solid"/>
          </a:ln>
        </p:spPr>
      </p:sp>
      <p:pic>
        <p:nvPicPr>
          <p:cNvPr id="10"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485221" y="1740634"/>
            <a:ext cx="233362" cy="233363"/>
          </a:xfrm>
          <a:prstGeom prst="rect">
            <a:avLst/>
          </a:prstGeom>
        </p:spPr>
      </p:pic>
      <p:sp>
        <p:nvSpPr>
          <p:cNvPr id="11" name="Text 7"/>
          <p:cNvSpPr/>
          <p:nvPr/>
        </p:nvSpPr>
        <p:spPr>
          <a:xfrm>
            <a:off x="7524155" y="2197418"/>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Authentication</a:t>
            </a:r>
            <a:endParaRPr lang="en-US" sz="1500" dirty="0"/>
          </a:p>
        </p:txBody>
      </p:sp>
      <p:sp>
        <p:nvSpPr>
          <p:cNvPr id="12" name="Text 8"/>
          <p:cNvSpPr/>
          <p:nvPr/>
        </p:nvSpPr>
        <p:spPr>
          <a:xfrm>
            <a:off x="7524155" y="2504599"/>
            <a:ext cx="5004911" cy="419814"/>
          </a:xfrm>
          <a:prstGeom prst="rect">
            <a:avLst/>
          </a:prstGeom>
          <a:noFill/>
          <a:ln/>
        </p:spPr>
        <p:txBody>
          <a:bodyPr wrap="square" lIns="0" tIns="0" rIns="0" bIns="0" rtlCol="0" anchor="t"/>
          <a:lstStyle/>
          <a:p>
            <a:pPr marL="0" indent="0" algn="l">
              <a:lnSpc>
                <a:spcPts val="1650"/>
              </a:lnSpc>
              <a:buNone/>
            </a:pPr>
            <a:r>
              <a:rPr lang="en-US" sz="1200" dirty="0">
                <a:solidFill>
                  <a:srgbClr val="403C4E"/>
                </a:solidFill>
                <a:latin typeface="Open Sans" pitchFamily="34" charset="0"/>
                <a:ea typeface="Open Sans" pitchFamily="34" charset="-122"/>
                <a:cs typeface="Open Sans" pitchFamily="34" charset="-120"/>
              </a:rPr>
              <a:t>Register or login with email + password. JWT token issued (24-hour validity)</a:t>
            </a:r>
            <a:endParaRPr lang="en-US" sz="1200" dirty="0"/>
          </a:p>
        </p:txBody>
      </p:sp>
      <p:sp>
        <p:nvSpPr>
          <p:cNvPr id="13" name="Shape 9"/>
          <p:cNvSpPr/>
          <p:nvPr/>
        </p:nvSpPr>
        <p:spPr>
          <a:xfrm>
            <a:off x="2179082" y="3599140"/>
            <a:ext cx="5082659" cy="155615"/>
          </a:xfrm>
          <a:prstGeom prst="roundRect">
            <a:avLst>
              <a:gd name="adj" fmla="val 42006"/>
            </a:avLst>
          </a:prstGeom>
          <a:solidFill>
            <a:srgbClr val="FFD8CC"/>
          </a:solidFill>
          <a:ln w="7620">
            <a:solidFill>
              <a:srgbClr val="E5BEB2"/>
            </a:solidFill>
            <a:prstDash val="solid"/>
          </a:ln>
        </p:spPr>
      </p:sp>
      <p:sp>
        <p:nvSpPr>
          <p:cNvPr id="14" name="Shape 10"/>
          <p:cNvSpPr/>
          <p:nvPr/>
        </p:nvSpPr>
        <p:spPr>
          <a:xfrm>
            <a:off x="1945719" y="3443466"/>
            <a:ext cx="466844" cy="466844"/>
          </a:xfrm>
          <a:prstGeom prst="roundRect">
            <a:avLst>
              <a:gd name="adj" fmla="val 97934"/>
            </a:avLst>
          </a:prstGeom>
          <a:solidFill>
            <a:srgbClr val="FFD8CC"/>
          </a:solidFill>
          <a:ln w="7620">
            <a:solidFill>
              <a:srgbClr val="E5BEB2"/>
            </a:solidFill>
            <a:prstDash val="solid"/>
          </a:ln>
        </p:spPr>
      </p:sp>
      <p:pic>
        <p:nvPicPr>
          <p:cNvPr id="15"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2062401" y="3560266"/>
            <a:ext cx="233362" cy="233363"/>
          </a:xfrm>
          <a:prstGeom prst="rect">
            <a:avLst/>
          </a:prstGeom>
        </p:spPr>
      </p:pic>
      <p:sp>
        <p:nvSpPr>
          <p:cNvPr id="16" name="Text 11"/>
          <p:cNvSpPr/>
          <p:nvPr/>
        </p:nvSpPr>
        <p:spPr>
          <a:xfrm>
            <a:off x="2101334" y="4017050"/>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Booking Desk</a:t>
            </a:r>
            <a:endParaRPr lang="en-US" sz="1500" dirty="0"/>
          </a:p>
        </p:txBody>
      </p:sp>
      <p:sp>
        <p:nvSpPr>
          <p:cNvPr id="17" name="Text 12"/>
          <p:cNvSpPr/>
          <p:nvPr/>
        </p:nvSpPr>
        <p:spPr>
          <a:xfrm>
            <a:off x="2101334" y="4324231"/>
            <a:ext cx="5004911" cy="419814"/>
          </a:xfrm>
          <a:prstGeom prst="rect">
            <a:avLst/>
          </a:prstGeom>
          <a:noFill/>
          <a:ln/>
        </p:spPr>
        <p:txBody>
          <a:bodyPr wrap="square" lIns="0" tIns="0" rIns="0" bIns="0" rtlCol="0" anchor="t"/>
          <a:lstStyle/>
          <a:p>
            <a:pPr marL="0" indent="0" algn="l">
              <a:lnSpc>
                <a:spcPts val="1650"/>
              </a:lnSpc>
              <a:buNone/>
            </a:pPr>
            <a:r>
              <a:rPr lang="en-US" sz="1200" dirty="0">
                <a:solidFill>
                  <a:srgbClr val="403C4E"/>
                </a:solidFill>
                <a:latin typeface="Open Sans" pitchFamily="34" charset="0"/>
                <a:ea typeface="Open Sans" pitchFamily="34" charset="-122"/>
                <a:cs typeface="Open Sans" pitchFamily="34" charset="-120"/>
              </a:rPr>
              <a:t>Select date and view all 50 seats in visual grid with color-coded availability</a:t>
            </a:r>
            <a:endParaRPr lang="en-US" sz="1200" dirty="0"/>
          </a:p>
        </p:txBody>
      </p:sp>
      <p:sp>
        <p:nvSpPr>
          <p:cNvPr id="18" name="Shape 13"/>
          <p:cNvSpPr/>
          <p:nvPr/>
        </p:nvSpPr>
        <p:spPr>
          <a:xfrm>
            <a:off x="7601902" y="3365778"/>
            <a:ext cx="5082659" cy="155615"/>
          </a:xfrm>
          <a:prstGeom prst="roundRect">
            <a:avLst>
              <a:gd name="adj" fmla="val 42006"/>
            </a:avLst>
          </a:prstGeom>
          <a:solidFill>
            <a:srgbClr val="FFD8CC"/>
          </a:solidFill>
          <a:ln w="7620">
            <a:solidFill>
              <a:srgbClr val="E5BEB2"/>
            </a:solidFill>
            <a:prstDash val="solid"/>
          </a:ln>
        </p:spPr>
      </p:sp>
      <p:sp>
        <p:nvSpPr>
          <p:cNvPr id="19" name="Shape 14"/>
          <p:cNvSpPr/>
          <p:nvPr/>
        </p:nvSpPr>
        <p:spPr>
          <a:xfrm>
            <a:off x="7368540" y="3210104"/>
            <a:ext cx="466844" cy="466844"/>
          </a:xfrm>
          <a:prstGeom prst="roundRect">
            <a:avLst>
              <a:gd name="adj" fmla="val 97934"/>
            </a:avLst>
          </a:prstGeom>
          <a:solidFill>
            <a:srgbClr val="FFD8CC"/>
          </a:solidFill>
          <a:ln w="7620">
            <a:solidFill>
              <a:srgbClr val="E5BEB2"/>
            </a:solidFill>
            <a:prstDash val="solid"/>
          </a:ln>
        </p:spPr>
      </p:sp>
      <p:pic>
        <p:nvPicPr>
          <p:cNvPr id="2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485221" y="3326904"/>
            <a:ext cx="233362" cy="233363"/>
          </a:xfrm>
          <a:prstGeom prst="rect">
            <a:avLst/>
          </a:prstGeom>
        </p:spPr>
      </p:pic>
      <p:sp>
        <p:nvSpPr>
          <p:cNvPr id="21" name="Text 15"/>
          <p:cNvSpPr/>
          <p:nvPr/>
        </p:nvSpPr>
        <p:spPr>
          <a:xfrm>
            <a:off x="7524155" y="3783687"/>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Book or Release</a:t>
            </a:r>
            <a:endParaRPr lang="en-US" sz="1500" dirty="0"/>
          </a:p>
        </p:txBody>
      </p:sp>
      <p:sp>
        <p:nvSpPr>
          <p:cNvPr id="22" name="Text 16"/>
          <p:cNvSpPr/>
          <p:nvPr/>
        </p:nvSpPr>
        <p:spPr>
          <a:xfrm>
            <a:off x="7524155" y="4090868"/>
            <a:ext cx="5004911" cy="209907"/>
          </a:xfrm>
          <a:prstGeom prst="rect">
            <a:avLst/>
          </a:prstGeom>
          <a:noFill/>
          <a:ln/>
        </p:spPr>
        <p:txBody>
          <a:bodyPr wrap="none" lIns="0" tIns="0" rIns="0" bIns="0" rtlCol="0" anchor="t"/>
          <a:lstStyle/>
          <a:p>
            <a:pPr marL="0" indent="0" algn="l">
              <a:lnSpc>
                <a:spcPts val="1650"/>
              </a:lnSpc>
              <a:buNone/>
            </a:pPr>
            <a:r>
              <a:rPr lang="en-US" sz="1200" dirty="0">
                <a:solidFill>
                  <a:srgbClr val="403C4E"/>
                </a:solidFill>
                <a:latin typeface="Open Sans" pitchFamily="34" charset="0"/>
                <a:ea typeface="Open Sans" pitchFamily="34" charset="-122"/>
                <a:cs typeface="Open Sans" pitchFamily="34" charset="-120"/>
              </a:rPr>
              <a:t>Reserve available seat or release your booking before the date</a:t>
            </a:r>
            <a:endParaRPr lang="en-US" sz="1200" dirty="0"/>
          </a:p>
        </p:txBody>
      </p:sp>
      <p:sp>
        <p:nvSpPr>
          <p:cNvPr id="23" name="Text 17"/>
          <p:cNvSpPr/>
          <p:nvPr/>
        </p:nvSpPr>
        <p:spPr>
          <a:xfrm>
            <a:off x="1945719" y="5059799"/>
            <a:ext cx="2334458" cy="291822"/>
          </a:xfrm>
          <a:prstGeom prst="rect">
            <a:avLst/>
          </a:prstGeom>
          <a:noFill/>
          <a:ln/>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Visual Seat Status</a:t>
            </a:r>
            <a:endParaRPr lang="en-US" sz="1800" dirty="0"/>
          </a:p>
        </p:txBody>
      </p:sp>
      <p:sp>
        <p:nvSpPr>
          <p:cNvPr id="24" name="Shape 18"/>
          <p:cNvSpPr/>
          <p:nvPr/>
        </p:nvSpPr>
        <p:spPr>
          <a:xfrm>
            <a:off x="1945719" y="5511760"/>
            <a:ext cx="5316141" cy="843558"/>
          </a:xfrm>
          <a:prstGeom prst="roundRect">
            <a:avLst>
              <a:gd name="adj" fmla="val 7749"/>
            </a:avLst>
          </a:prstGeom>
          <a:solidFill>
            <a:srgbClr val="FFAD94"/>
          </a:solidFill>
          <a:ln w="7620">
            <a:solidFill>
              <a:srgbClr val="E5937A"/>
            </a:solidFill>
            <a:prstDash val="solid"/>
          </a:ln>
        </p:spPr>
      </p:sp>
      <p:sp>
        <p:nvSpPr>
          <p:cNvPr id="25" name="Text 19"/>
          <p:cNvSpPr/>
          <p:nvPr/>
        </p:nvSpPr>
        <p:spPr>
          <a:xfrm>
            <a:off x="2108954" y="5674995"/>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 Green</a:t>
            </a:r>
            <a:endParaRPr lang="en-US" sz="1500" dirty="0"/>
          </a:p>
        </p:txBody>
      </p:sp>
      <p:sp>
        <p:nvSpPr>
          <p:cNvPr id="26" name="Text 20"/>
          <p:cNvSpPr/>
          <p:nvPr/>
        </p:nvSpPr>
        <p:spPr>
          <a:xfrm>
            <a:off x="2108954" y="5982176"/>
            <a:ext cx="4989671" cy="209907"/>
          </a:xfrm>
          <a:prstGeom prst="rect">
            <a:avLst/>
          </a:prstGeom>
          <a:noFill/>
          <a:ln/>
        </p:spPr>
        <p:txBody>
          <a:bodyPr wrap="none" lIns="0" tIns="0" rIns="0" bIns="0" rtlCol="0" anchor="t"/>
          <a:lstStyle/>
          <a:p>
            <a:pPr marL="0" indent="0" algn="l">
              <a:lnSpc>
                <a:spcPts val="1650"/>
              </a:lnSpc>
              <a:buNone/>
            </a:pPr>
            <a:r>
              <a:rPr lang="en-US" sz="1200" dirty="0">
                <a:solidFill>
                  <a:srgbClr val="000000"/>
                </a:solidFill>
                <a:latin typeface="Open Sans" pitchFamily="34" charset="0"/>
                <a:ea typeface="Open Sans" pitchFamily="34" charset="-122"/>
                <a:cs typeface="Open Sans" pitchFamily="34" charset="-120"/>
              </a:rPr>
              <a:t>Available &amp; allowed for your batch</a:t>
            </a:r>
            <a:endParaRPr lang="en-US" sz="1200" dirty="0"/>
          </a:p>
        </p:txBody>
      </p:sp>
      <p:sp>
        <p:nvSpPr>
          <p:cNvPr id="27" name="Shape 21"/>
          <p:cNvSpPr/>
          <p:nvPr/>
        </p:nvSpPr>
        <p:spPr>
          <a:xfrm>
            <a:off x="7368540" y="5511760"/>
            <a:ext cx="5316141" cy="843558"/>
          </a:xfrm>
          <a:prstGeom prst="roundRect">
            <a:avLst>
              <a:gd name="adj" fmla="val 7749"/>
            </a:avLst>
          </a:prstGeom>
          <a:solidFill>
            <a:srgbClr val="FFD1CC"/>
          </a:solidFill>
          <a:ln w="7620">
            <a:solidFill>
              <a:srgbClr val="E5B7B2"/>
            </a:solidFill>
            <a:prstDash val="solid"/>
          </a:ln>
        </p:spPr>
      </p:sp>
      <p:sp>
        <p:nvSpPr>
          <p:cNvPr id="28" name="Text 22"/>
          <p:cNvSpPr/>
          <p:nvPr/>
        </p:nvSpPr>
        <p:spPr>
          <a:xfrm>
            <a:off x="7531775" y="5674995"/>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 Red</a:t>
            </a:r>
            <a:endParaRPr lang="en-US" sz="1500" dirty="0"/>
          </a:p>
        </p:txBody>
      </p:sp>
      <p:sp>
        <p:nvSpPr>
          <p:cNvPr id="29" name="Text 23"/>
          <p:cNvSpPr/>
          <p:nvPr/>
        </p:nvSpPr>
        <p:spPr>
          <a:xfrm>
            <a:off x="7531775" y="5982176"/>
            <a:ext cx="4989671" cy="209907"/>
          </a:xfrm>
          <a:prstGeom prst="rect">
            <a:avLst/>
          </a:prstGeom>
          <a:noFill/>
          <a:ln/>
        </p:spPr>
        <p:txBody>
          <a:bodyPr wrap="none" lIns="0" tIns="0" rIns="0" bIns="0" rtlCol="0" anchor="t"/>
          <a:lstStyle/>
          <a:p>
            <a:pPr marL="0" indent="0" algn="l">
              <a:lnSpc>
                <a:spcPts val="1650"/>
              </a:lnSpc>
              <a:buNone/>
            </a:pPr>
            <a:r>
              <a:rPr lang="en-US" sz="1200" dirty="0">
                <a:solidFill>
                  <a:srgbClr val="000000"/>
                </a:solidFill>
                <a:latin typeface="Open Sans" pitchFamily="34" charset="0"/>
                <a:ea typeface="Open Sans" pitchFamily="34" charset="-122"/>
                <a:cs typeface="Open Sans" pitchFamily="34" charset="-120"/>
              </a:rPr>
              <a:t>Already booked by someone else</a:t>
            </a:r>
            <a:endParaRPr lang="en-US" sz="1200" dirty="0"/>
          </a:p>
        </p:txBody>
      </p:sp>
      <p:sp>
        <p:nvSpPr>
          <p:cNvPr id="30" name="Shape 24"/>
          <p:cNvSpPr/>
          <p:nvPr/>
        </p:nvSpPr>
        <p:spPr>
          <a:xfrm>
            <a:off x="1945719" y="6461998"/>
            <a:ext cx="5316141" cy="843558"/>
          </a:xfrm>
          <a:prstGeom prst="roundRect">
            <a:avLst>
              <a:gd name="adj" fmla="val 7749"/>
            </a:avLst>
          </a:prstGeom>
          <a:solidFill>
            <a:srgbClr val="FFEDBF"/>
          </a:solidFill>
          <a:ln w="7620">
            <a:solidFill>
              <a:srgbClr val="E5D3A5"/>
            </a:solidFill>
            <a:prstDash val="solid"/>
          </a:ln>
        </p:spPr>
      </p:sp>
      <p:sp>
        <p:nvSpPr>
          <p:cNvPr id="31" name="Text 25"/>
          <p:cNvSpPr/>
          <p:nvPr/>
        </p:nvSpPr>
        <p:spPr>
          <a:xfrm>
            <a:off x="2108954" y="6625233"/>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 Yellow</a:t>
            </a:r>
            <a:endParaRPr lang="en-US" sz="1500" dirty="0"/>
          </a:p>
        </p:txBody>
      </p:sp>
      <p:sp>
        <p:nvSpPr>
          <p:cNvPr id="32" name="Text 26"/>
          <p:cNvSpPr/>
          <p:nvPr/>
        </p:nvSpPr>
        <p:spPr>
          <a:xfrm>
            <a:off x="2108954" y="6932414"/>
            <a:ext cx="4989671" cy="209907"/>
          </a:xfrm>
          <a:prstGeom prst="rect">
            <a:avLst/>
          </a:prstGeom>
          <a:noFill/>
          <a:ln/>
        </p:spPr>
        <p:txBody>
          <a:bodyPr wrap="none" lIns="0" tIns="0" rIns="0" bIns="0" rtlCol="0" anchor="t"/>
          <a:lstStyle/>
          <a:p>
            <a:pPr marL="0" indent="0" algn="l">
              <a:lnSpc>
                <a:spcPts val="1650"/>
              </a:lnSpc>
              <a:buNone/>
            </a:pPr>
            <a:r>
              <a:rPr lang="en-US" sz="1200" dirty="0">
                <a:solidFill>
                  <a:srgbClr val="000000"/>
                </a:solidFill>
                <a:latin typeface="Open Sans" pitchFamily="34" charset="0"/>
                <a:ea typeface="Open Sans" pitchFamily="34" charset="-122"/>
                <a:cs typeface="Open Sans" pitchFamily="34" charset="-120"/>
              </a:rPr>
              <a:t>Booked by you (with release option)</a:t>
            </a:r>
            <a:endParaRPr lang="en-US" sz="1200" dirty="0"/>
          </a:p>
        </p:txBody>
      </p:sp>
      <p:sp>
        <p:nvSpPr>
          <p:cNvPr id="33" name="Shape 27"/>
          <p:cNvSpPr/>
          <p:nvPr/>
        </p:nvSpPr>
        <p:spPr>
          <a:xfrm>
            <a:off x="7368540" y="6461998"/>
            <a:ext cx="5316141" cy="843558"/>
          </a:xfrm>
          <a:prstGeom prst="roundRect">
            <a:avLst>
              <a:gd name="adj" fmla="val 7749"/>
            </a:avLst>
          </a:prstGeom>
          <a:solidFill>
            <a:srgbClr val="FFDBC8"/>
          </a:solidFill>
          <a:ln w="7620">
            <a:solidFill>
              <a:srgbClr val="E5C1AE"/>
            </a:solidFill>
            <a:prstDash val="solid"/>
          </a:ln>
        </p:spPr>
      </p:sp>
      <p:sp>
        <p:nvSpPr>
          <p:cNvPr id="34" name="Text 28"/>
          <p:cNvSpPr/>
          <p:nvPr/>
        </p:nvSpPr>
        <p:spPr>
          <a:xfrm>
            <a:off x="7531775" y="6625233"/>
            <a:ext cx="1945362" cy="24312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Merriweather Bold" pitchFamily="34" charset="0"/>
                <a:ea typeface="Merriweather Bold" pitchFamily="34" charset="-122"/>
                <a:cs typeface="Merriweather Bold" pitchFamily="34" charset="-120"/>
              </a:rPr>
              <a:t>⚫ Grey</a:t>
            </a:r>
            <a:endParaRPr lang="en-US" sz="1500" dirty="0"/>
          </a:p>
        </p:txBody>
      </p:sp>
      <p:sp>
        <p:nvSpPr>
          <p:cNvPr id="35" name="Text 29"/>
          <p:cNvSpPr/>
          <p:nvPr/>
        </p:nvSpPr>
        <p:spPr>
          <a:xfrm>
            <a:off x="7531775" y="6932414"/>
            <a:ext cx="4989671" cy="209907"/>
          </a:xfrm>
          <a:prstGeom prst="rect">
            <a:avLst/>
          </a:prstGeom>
          <a:noFill/>
          <a:ln/>
        </p:spPr>
        <p:txBody>
          <a:bodyPr wrap="none" lIns="0" tIns="0" rIns="0" bIns="0" rtlCol="0" anchor="t"/>
          <a:lstStyle/>
          <a:p>
            <a:pPr marL="0" indent="0" algn="l">
              <a:lnSpc>
                <a:spcPts val="1650"/>
              </a:lnSpc>
              <a:buNone/>
            </a:pPr>
            <a:r>
              <a:rPr lang="en-US" sz="1200" dirty="0">
                <a:solidFill>
                  <a:srgbClr val="000000"/>
                </a:solidFill>
                <a:latin typeface="Open Sans" pitchFamily="34" charset="0"/>
                <a:ea typeface="Open Sans" pitchFamily="34" charset="-122"/>
                <a:cs typeface="Open Sans" pitchFamily="34" charset="-120"/>
              </a:rPr>
              <a:t>Outside your booking window</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483</Words>
  <Application>Microsoft Office PowerPoint</Application>
  <PresentationFormat>Custom</PresentationFormat>
  <Paragraphs>73</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Merriweather Light</vt:lpstr>
      <vt:lpstr>Open Sans</vt:lpstr>
      <vt:lpstr>Merriweather Bold</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Dharmpal</cp:lastModifiedBy>
  <cp:revision>2</cp:revision>
  <dcterms:created xsi:type="dcterms:W3CDTF">2026-02-26T10:37:38Z</dcterms:created>
  <dcterms:modified xsi:type="dcterms:W3CDTF">2026-02-26T10:45:37Z</dcterms:modified>
</cp:coreProperties>
</file>